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63" r:id="rId10"/>
    <p:sldId id="265" r:id="rId11"/>
    <p:sldId id="280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1" r:id="rId25"/>
    <p:sldId id="282" r:id="rId26"/>
    <p:sldId id="285" r:id="rId27"/>
    <p:sldId id="283" r:id="rId28"/>
    <p:sldId id="284" r:id="rId29"/>
    <p:sldId id="287" r:id="rId30"/>
    <p:sldId id="286" r:id="rId31"/>
    <p:sldId id="278" r:id="rId32"/>
    <p:sldId id="288" r:id="rId33"/>
    <p:sldId id="279" r:id="rId34"/>
  </p:sldIdLst>
  <p:sldSz cx="9144000" cy="5143500" type="screen16x9"/>
  <p:notesSz cx="6858000" cy="9144000"/>
  <p:embeddedFontLs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Oswald" panose="020B0604020202020204" charset="0"/>
      <p:regular r:id="rId40"/>
      <p:bold r:id="rId41"/>
    </p:embeddedFont>
    <p:embeddedFont>
      <p:font typeface="Poppins" panose="020B0604020202020204" charset="0"/>
      <p:regular r:id="rId42"/>
      <p:bold r:id="rId43"/>
      <p:italic r:id="rId44"/>
      <p:boldItalic r:id="rId45"/>
    </p:embeddedFont>
    <p:embeddedFont>
      <p:font typeface="Poppins SemiBold" panose="020B0604020202020204" charset="0"/>
      <p:regular r:id="rId46"/>
      <p:bold r:id="rId47"/>
      <p:italic r:id="rId48"/>
      <p:boldItalic r:id="rId49"/>
    </p:embeddedFont>
    <p:embeddedFont>
      <p:font typeface="Source Code Pr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10" d="100"/>
          <a:sy n="210" d="100"/>
        </p:scale>
        <p:origin x="3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b99c3b08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b99c3b08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83dabbf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83dabbf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Parlez brièvement de W et b, on en reparle en détail dans la back prop.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 et b = poids (weights)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 = kernel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 = bias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923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b8bc9217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b8bc9217e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Activation function = ajoute de la non-linéarité.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Permet un apprentissage plus rapide.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b8bc9217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b8bc9217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dernière couche à une fonction d’activation spécifique pour avoir un output particulier.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b8bc9217e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6b8bc9217e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b8bc9217e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b8bc9217e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parcourt le sens inverse.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b8bc9217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b8bc9217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b8bc9217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6b8bc9217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dot = produit scalaire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b8bc9217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b8bc9217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b8bc9217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b8bc9217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Stochastic = aléatoire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seule donnée = trop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seul batch = trop coûteux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mini-batch = compromis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203b3c5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203b3c5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b8bc9217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b8bc9217e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 précédent NN 1 couche. En réalité il y en a plusieurs.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b8bc9217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b8bc9217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b8bc9217e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b8bc9217e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326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891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546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Stochastic = aléatoire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seule donnée = trop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seul batch = trop coûteux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mini-batch = compromis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7046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Stochastic = aléatoire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seule donnée = trop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seul batch = trop coûteux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mini-batch = compromis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7650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Stochastic = aléatoire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seule donnée = trop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seul batch = trop coûteux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mini-batch = compromis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8904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8bc9217e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b8bc9217e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Stochastic = aléatoire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seule donnée = trop long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seul batch = trop coûteux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mini-batch = compromis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7398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b83dabbf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b83dabbf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208de174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208de174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208de174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208de174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43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b99c3b08e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b99c3b08e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Template Dev OK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83dabbf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83dabbf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b8bc9217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b8bc9217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b8bc9217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b8bc9217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83dabbf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83dabbf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b83dabbf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b83dabbf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données fournies en entrée sont appelées x (vecteur). Elles sont traitées par lot (batch) afin d’accélérer le processus (vecteur + vecteurs = matrice).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b83dabbf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b83dabbf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Parlez brièvement de W et b, on en reparle en détail dans la back prop.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 et b = poids (weights)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 = kernel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 = bias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anner - sfeir logo">
  <p:cSld name="SECTION_HEADER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computers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computers - sfeir logo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68" name="Google Shape;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anner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anner - sfeir logo">
  <p:cSld name="SECTION_HEADER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75" name="Google Shape;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presentation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presentation - sfeir logo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82" name="Google Shape;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190500" y="1202888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22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190500" y="1241650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 sz="14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2"/>
          </p:nvPr>
        </p:nvSpPr>
        <p:spPr>
          <a:xfrm>
            <a:off x="4832400" y="1241650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 sz="14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3" name="Google Shape;93;p23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sfeir logo">
  <p:cSld name="TITLE_ONLY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98" name="Google Shape;98;p24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" name="Google Shape;10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2400"/>
              <a:buNone/>
              <a:defRPr sz="2400">
                <a:solidFill>
                  <a:srgbClr val="5655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oppins"/>
              <a:buNone/>
              <a:defRPr sz="5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None/>
              <a:defRPr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2"/>
          </p:nvPr>
        </p:nvSpPr>
        <p:spPr>
          <a:xfrm>
            <a:off x="190500" y="1468825"/>
            <a:ext cx="37113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40314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ds">
  <p:cSld name="CUSTOM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30"/>
          <p:cNvSpPr/>
          <p:nvPr/>
        </p:nvSpPr>
        <p:spPr>
          <a:xfrm>
            <a:off x="519525" y="2334275"/>
            <a:ext cx="2531400" cy="244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30"/>
          <p:cNvPicPr preferRelativeResize="0"/>
          <p:nvPr/>
        </p:nvPicPr>
        <p:blipFill rotWithShape="1">
          <a:blip r:embed="rId2">
            <a:alphaModFix/>
          </a:blip>
          <a:srcRect l="2776" r="2767"/>
          <a:stretch/>
        </p:blipFill>
        <p:spPr>
          <a:xfrm>
            <a:off x="318475" y="1096175"/>
            <a:ext cx="2435100" cy="1718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</p:pic>
      <p:cxnSp>
        <p:nvCxnSpPr>
          <p:cNvPr id="131" name="Google Shape;131;p30"/>
          <p:cNvCxnSpPr/>
          <p:nvPr/>
        </p:nvCxnSpPr>
        <p:spPr>
          <a:xfrm>
            <a:off x="658500" y="3182050"/>
            <a:ext cx="841800" cy="0"/>
          </a:xfrm>
          <a:prstGeom prst="straightConnector1">
            <a:avLst/>
          </a:prstGeom>
          <a:noFill/>
          <a:ln w="28575" cap="flat" cmpd="sng">
            <a:solidFill>
              <a:srgbClr val="F00B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30"/>
          <p:cNvSpPr/>
          <p:nvPr/>
        </p:nvSpPr>
        <p:spPr>
          <a:xfrm>
            <a:off x="3474000" y="2334275"/>
            <a:ext cx="2531400" cy="244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30"/>
          <p:cNvPicPr preferRelativeResize="0"/>
          <p:nvPr/>
        </p:nvPicPr>
        <p:blipFill rotWithShape="1">
          <a:blip r:embed="rId3">
            <a:alphaModFix/>
          </a:blip>
          <a:srcRect t="2945" b="2945"/>
          <a:stretch/>
        </p:blipFill>
        <p:spPr>
          <a:xfrm>
            <a:off x="3272938" y="1096175"/>
            <a:ext cx="2435100" cy="1718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</p:pic>
      <p:cxnSp>
        <p:nvCxnSpPr>
          <p:cNvPr id="134" name="Google Shape;134;p30"/>
          <p:cNvCxnSpPr/>
          <p:nvPr/>
        </p:nvCxnSpPr>
        <p:spPr>
          <a:xfrm>
            <a:off x="3597363" y="3182050"/>
            <a:ext cx="841800" cy="0"/>
          </a:xfrm>
          <a:prstGeom prst="straightConnector1">
            <a:avLst/>
          </a:prstGeom>
          <a:noFill/>
          <a:ln w="28575" cap="flat" cmpd="sng">
            <a:solidFill>
              <a:srgbClr val="F00B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30"/>
          <p:cNvSpPr/>
          <p:nvPr/>
        </p:nvSpPr>
        <p:spPr>
          <a:xfrm>
            <a:off x="6428450" y="2334275"/>
            <a:ext cx="2531400" cy="244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30"/>
          <p:cNvPicPr preferRelativeResize="0"/>
          <p:nvPr/>
        </p:nvPicPr>
        <p:blipFill rotWithShape="1">
          <a:blip r:embed="rId4">
            <a:alphaModFix/>
          </a:blip>
          <a:srcRect t="24188" b="18356"/>
          <a:stretch/>
        </p:blipFill>
        <p:spPr>
          <a:xfrm>
            <a:off x="6227400" y="1096175"/>
            <a:ext cx="2435100" cy="1718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rgbClr val="56556A">
                <a:alpha val="50000"/>
              </a:srgbClr>
            </a:outerShdw>
          </a:effectLst>
        </p:spPr>
      </p:pic>
      <p:cxnSp>
        <p:nvCxnSpPr>
          <p:cNvPr id="137" name="Google Shape;137;p30"/>
          <p:cNvCxnSpPr/>
          <p:nvPr/>
        </p:nvCxnSpPr>
        <p:spPr>
          <a:xfrm>
            <a:off x="6601350" y="3182050"/>
            <a:ext cx="841800" cy="0"/>
          </a:xfrm>
          <a:prstGeom prst="straightConnector1">
            <a:avLst/>
          </a:prstGeom>
          <a:noFill/>
          <a:ln w="28575" cap="flat" cmpd="sng">
            <a:solidFill>
              <a:srgbClr val="F00B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1"/>
          </p:nvPr>
        </p:nvSpPr>
        <p:spPr>
          <a:xfrm>
            <a:off x="550725" y="2844550"/>
            <a:ext cx="2435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56556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body" idx="2"/>
          </p:nvPr>
        </p:nvSpPr>
        <p:spPr>
          <a:xfrm>
            <a:off x="550725" y="3086100"/>
            <a:ext cx="2435100" cy="1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3"/>
          </p:nvPr>
        </p:nvSpPr>
        <p:spPr>
          <a:xfrm>
            <a:off x="3522138" y="2844550"/>
            <a:ext cx="2435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56556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4"/>
          </p:nvPr>
        </p:nvSpPr>
        <p:spPr>
          <a:xfrm>
            <a:off x="3522138" y="3086100"/>
            <a:ext cx="2435100" cy="1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5"/>
          </p:nvPr>
        </p:nvSpPr>
        <p:spPr>
          <a:xfrm>
            <a:off x="6493575" y="2844550"/>
            <a:ext cx="2435100" cy="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rgbClr val="56556A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6"/>
          </p:nvPr>
        </p:nvSpPr>
        <p:spPr>
          <a:xfrm>
            <a:off x="6493575" y="3086100"/>
            <a:ext cx="2435100" cy="1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●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200"/>
              <a:buFont typeface="Montserrat"/>
              <a:buChar char="○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200"/>
              <a:buFont typeface="Montserrat"/>
              <a:buChar char="■"/>
              <a:defRPr sz="1200"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ent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281000" y="1643800"/>
            <a:ext cx="3990900" cy="2962200"/>
          </a:xfrm>
          <a:prstGeom prst="flowChartAlternateProcess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1"/>
          <p:cNvSpPr/>
          <p:nvPr/>
        </p:nvSpPr>
        <p:spPr>
          <a:xfrm>
            <a:off x="4805375" y="1643800"/>
            <a:ext cx="3990900" cy="2962200"/>
          </a:xfrm>
          <a:prstGeom prst="flowChartAlternateProcess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539550" y="1957250"/>
            <a:ext cx="34077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2"/>
          </p:nvPr>
        </p:nvSpPr>
        <p:spPr>
          <a:xfrm>
            <a:off x="5096975" y="1957300"/>
            <a:ext cx="3407700" cy="22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81606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2100"/>
              <a:buNone/>
              <a:defRPr sz="2100">
                <a:solidFill>
                  <a:srgbClr val="56556A"/>
                </a:solidFill>
              </a:defRPr>
            </a:lvl1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2000"/>
              <a:buNone/>
              <a:defRPr sz="12000">
                <a:solidFill>
                  <a:srgbClr val="56556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6556A"/>
              </a:buClr>
              <a:buSzPts val="18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●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6556A"/>
              </a:buClr>
              <a:buSzPts val="1400"/>
              <a:buFont typeface="Montserrat"/>
              <a:buChar char="○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6556A"/>
              </a:buClr>
              <a:buSzPts val="1400"/>
              <a:buFont typeface="Montserrat"/>
              <a:buChar char="■"/>
              <a:defRPr>
                <a:solidFill>
                  <a:srgbClr val="56556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ogo">
  <p:cSld name="BLANK_6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63" name="Google Shape;163;p3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247275" y="4711888"/>
            <a:ext cx="709799" cy="2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4.1 1">
  <p:cSld name="BLANK_5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2">
            <a:alphaModFix/>
          </a:blip>
          <a:srcRect l="11066" t="1500" r="16653" b="758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6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190500" y="300050"/>
            <a:ext cx="86418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1">
  <p:cSld name="BLANK_4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1" name="Google Shape;171;p37"/>
          <p:cNvPicPr preferRelativeResize="0"/>
          <p:nvPr/>
        </p:nvPicPr>
        <p:blipFill rotWithShape="1">
          <a:blip r:embed="rId2">
            <a:alphaModFix/>
          </a:blip>
          <a:srcRect t="7898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2">
  <p:cSld name="BLANK_4_1_1_2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4" name="Google Shape;174;p38"/>
          <p:cNvPicPr preferRelativeResize="0"/>
          <p:nvPr/>
        </p:nvPicPr>
        <p:blipFill rotWithShape="1">
          <a:blip r:embed="rId2">
            <a:alphaModFix/>
          </a:blip>
          <a:srcRect t="7898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3">
  <p:cSld name="BLANK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5555" r="555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020">
              <a:alpha val="854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4.1">
  <p:cSld name="BLANK_5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1" name="Google Shape;181;p40"/>
          <p:cNvPicPr preferRelativeResize="0"/>
          <p:nvPr/>
        </p:nvPicPr>
        <p:blipFill rotWithShape="1">
          <a:blip r:embed="rId2">
            <a:alphaModFix/>
          </a:blip>
          <a:srcRect l="11066" t="1500" r="16653" b="758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4.2">
  <p:cSld name="BLANK_2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4" name="Google Shape;184;p41"/>
          <p:cNvPicPr preferRelativeResize="0"/>
          <p:nvPr/>
        </p:nvPicPr>
        <p:blipFill rotWithShape="1">
          <a:blip r:embed="rId2">
            <a:alphaModFix/>
          </a:blip>
          <a:srcRect l="11066" t="1500" r="16653" b="758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alpha val="464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4.3">
  <p:cSld name="BLANK_1_1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88" name="Google Shape;188;p42"/>
          <p:cNvPicPr preferRelativeResize="0"/>
          <p:nvPr/>
        </p:nvPicPr>
        <p:blipFill rotWithShape="1">
          <a:blip r:embed="rId2">
            <a:alphaModFix/>
          </a:blip>
          <a:srcRect l="11066" t="1500" r="16653" b="758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00B51">
              <a:alpha val="3080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5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92" name="Google Shape;192;p43"/>
          <p:cNvSpPr/>
          <p:nvPr/>
        </p:nvSpPr>
        <p:spPr>
          <a:xfrm>
            <a:off x="-45600" y="-25350"/>
            <a:ext cx="9235200" cy="5194200"/>
          </a:xfrm>
          <a:prstGeom prst="rect">
            <a:avLst/>
          </a:prstGeom>
          <a:solidFill>
            <a:srgbClr val="22202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2">
            <a:alphaModFix amt="15000"/>
          </a:blip>
          <a:srcRect t="7316" b="17483"/>
          <a:stretch/>
        </p:blipFill>
        <p:spPr>
          <a:xfrm>
            <a:off x="-45600" y="-25350"/>
            <a:ext cx="9235202" cy="5219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empty 6">
  <p:cSld name="BLANK_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96" name="Google Shape;196;p44"/>
          <p:cNvPicPr preferRelativeResize="0"/>
          <p:nvPr/>
        </p:nvPicPr>
        <p:blipFill rotWithShape="1">
          <a:blip r:embed="rId2">
            <a:alphaModFix/>
          </a:blip>
          <a:srcRect l="11066" t="1500" r="16653" b="758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empty 7">
  <p:cSld name="BLANK_4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t="7898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empty 8">
  <p:cSld name="BLANK_4_1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2" name="Google Shape;202;p46"/>
          <p:cNvPicPr preferRelativeResize="0"/>
          <p:nvPr/>
        </p:nvPicPr>
        <p:blipFill rotWithShape="1">
          <a:blip r:embed="rId2">
            <a:alphaModFix/>
          </a:blip>
          <a:srcRect t="7898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empty 9">
  <p:cSld name="BLANK_4_1_2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05" name="Google Shape;205;p47"/>
          <p:cNvPicPr preferRelativeResize="0"/>
          <p:nvPr/>
        </p:nvPicPr>
        <p:blipFill rotWithShape="1">
          <a:blip r:embed="rId2">
            <a:alphaModFix/>
          </a:blip>
          <a:srcRect t="7898" b="789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empty 10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9" name="Google Shape;20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pic>
        <p:nvPicPr>
          <p:cNvPr id="210" name="Google Shape;210;p48"/>
          <p:cNvPicPr preferRelativeResize="0"/>
          <p:nvPr/>
        </p:nvPicPr>
        <p:blipFill rotWithShape="1">
          <a:blip r:embed="rId2">
            <a:alphaModFix/>
          </a:blip>
          <a:srcRect l="9985" r="128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Char char="●"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■"/>
              <a:defRPr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  <a:defRPr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○"/>
              <a:defRPr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Source Code Pro"/>
              <a:buChar char="■"/>
              <a:defRPr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/>
          <p:nvPr/>
        </p:nvSpPr>
        <p:spPr>
          <a:xfrm rot="-94439">
            <a:off x="4432271" y="2229163"/>
            <a:ext cx="3866359" cy="520074"/>
          </a:xfrm>
          <a:prstGeom prst="rect">
            <a:avLst/>
          </a:prstGeom>
          <a:gradFill>
            <a:gsLst>
              <a:gs pos="0">
                <a:srgbClr val="EE0F50"/>
              </a:gs>
              <a:gs pos="69000">
                <a:srgbClr val="F45670"/>
              </a:gs>
              <a:gs pos="100000">
                <a:srgbClr val="FA8B88"/>
              </a:gs>
            </a:gsLst>
            <a:lin ang="21599363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ctrTitle"/>
          </p:nvPr>
        </p:nvSpPr>
        <p:spPr>
          <a:xfrm rot="-97928">
            <a:off x="4211476" y="2337486"/>
            <a:ext cx="4307948" cy="4558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Intelligence Artificielle </a:t>
            </a:r>
            <a:endParaRPr sz="2500"/>
          </a:p>
        </p:txBody>
      </p:sp>
      <p:pic>
        <p:nvPicPr>
          <p:cNvPr id="217" name="Google Shape;2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0" y="1802048"/>
            <a:ext cx="3256826" cy="15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9"/>
          <p:cNvSpPr txBox="1"/>
          <p:nvPr/>
        </p:nvSpPr>
        <p:spPr>
          <a:xfrm>
            <a:off x="4589450" y="2802100"/>
            <a:ext cx="35520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Réseaux </a:t>
            </a:r>
            <a:r>
              <a:rPr lang="fr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 neurones</a:t>
            </a:r>
            <a:endParaRPr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/>
          <p:nvPr/>
        </p:nvSpPr>
        <p:spPr>
          <a:xfrm>
            <a:off x="728850" y="1685750"/>
            <a:ext cx="41019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Opération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simple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produit scalaire W . X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addition avec b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Fonction activation “relu”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8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FORWARD PROPAGATION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8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AD0D5FA-B551-4167-B64B-17D3726D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19" y="1647825"/>
            <a:ext cx="3924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/>
        </p:nvSpPr>
        <p:spPr>
          <a:xfrm>
            <a:off x="190500" y="300050"/>
            <a:ext cx="632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FORWARD PROPAGATION - FONCTION</a:t>
            </a: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fr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D’ACTIVATION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59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D5F6A4-E4D1-42C8-A451-011665425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596" y="938150"/>
            <a:ext cx="5004808" cy="41426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/>
        </p:nvSpPr>
        <p:spPr>
          <a:xfrm>
            <a:off x="728850" y="1685750"/>
            <a:ext cx="75285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Fonction d’activation de la dernière couche :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Binary classification : sigmoïde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classification: softmax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0"/>
          <p:cNvSpPr txBox="1"/>
          <p:nvPr/>
        </p:nvSpPr>
        <p:spPr>
          <a:xfrm>
            <a:off x="190500" y="300050"/>
            <a:ext cx="5850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FORWARD PROPAGATION - DERNIÈRE COUCHE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60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1"/>
          <p:cNvSpPr txBox="1"/>
          <p:nvPr/>
        </p:nvSpPr>
        <p:spPr>
          <a:xfrm>
            <a:off x="728850" y="1685750"/>
            <a:ext cx="3078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Calcul de l’écart Y - Y’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Donne le “loss score”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Plusieurs fonctions: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binary_crossentropy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categorical_crossentropy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1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LOSS FUNCTION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61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6EC9A62-87B6-49B8-844E-2C724FFCC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150" y="541125"/>
            <a:ext cx="3078000" cy="406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2"/>
          <p:cNvSpPr/>
          <p:nvPr/>
        </p:nvSpPr>
        <p:spPr>
          <a:xfrm>
            <a:off x="6999588" y="2986513"/>
            <a:ext cx="1536000" cy="597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Loss Score</a:t>
            </a:r>
            <a:endParaRPr/>
          </a:p>
        </p:txBody>
      </p:sp>
      <p:sp>
        <p:nvSpPr>
          <p:cNvPr id="338" name="Google Shape;338;p62"/>
          <p:cNvSpPr/>
          <p:nvPr/>
        </p:nvSpPr>
        <p:spPr>
          <a:xfrm>
            <a:off x="5546888" y="3056113"/>
            <a:ext cx="1209300" cy="458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62"/>
          <p:cNvSpPr/>
          <p:nvPr/>
        </p:nvSpPr>
        <p:spPr>
          <a:xfrm>
            <a:off x="4573813" y="2986513"/>
            <a:ext cx="674100" cy="63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f(X)</a:t>
            </a:r>
            <a:endParaRPr/>
          </a:p>
        </p:txBody>
      </p:sp>
      <p:sp>
        <p:nvSpPr>
          <p:cNvPr id="340" name="Google Shape;340;p62"/>
          <p:cNvSpPr/>
          <p:nvPr/>
        </p:nvSpPr>
        <p:spPr>
          <a:xfrm>
            <a:off x="4730113" y="2399463"/>
            <a:ext cx="361500" cy="45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62"/>
          <p:cNvSpPr/>
          <p:nvPr/>
        </p:nvSpPr>
        <p:spPr>
          <a:xfrm>
            <a:off x="4465977" y="1727275"/>
            <a:ext cx="1038900" cy="50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maj (W,b)</a:t>
            </a:r>
            <a:endParaRPr/>
          </a:p>
        </p:txBody>
      </p:sp>
      <p:sp>
        <p:nvSpPr>
          <p:cNvPr id="342" name="Google Shape;342;p62"/>
          <p:cNvSpPr/>
          <p:nvPr/>
        </p:nvSpPr>
        <p:spPr>
          <a:xfrm>
            <a:off x="2360942" y="3056125"/>
            <a:ext cx="437700" cy="458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2"/>
          <p:cNvSpPr/>
          <p:nvPr/>
        </p:nvSpPr>
        <p:spPr>
          <a:xfrm>
            <a:off x="1387863" y="2986525"/>
            <a:ext cx="674100" cy="639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f(X)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p62"/>
          <p:cNvSpPr/>
          <p:nvPr/>
        </p:nvSpPr>
        <p:spPr>
          <a:xfrm>
            <a:off x="1544163" y="2399475"/>
            <a:ext cx="361500" cy="458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62"/>
          <p:cNvSpPr txBox="1"/>
          <p:nvPr/>
        </p:nvSpPr>
        <p:spPr>
          <a:xfrm>
            <a:off x="4544275" y="4039588"/>
            <a:ext cx="733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output layer</a:t>
            </a:r>
            <a:endParaRPr/>
          </a:p>
        </p:txBody>
      </p:sp>
      <p:sp>
        <p:nvSpPr>
          <p:cNvPr id="346" name="Google Shape;346;p62"/>
          <p:cNvSpPr txBox="1"/>
          <p:nvPr/>
        </p:nvSpPr>
        <p:spPr>
          <a:xfrm>
            <a:off x="1358325" y="4039600"/>
            <a:ext cx="733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input layer</a:t>
            </a:r>
            <a:endParaRPr/>
          </a:p>
        </p:txBody>
      </p:sp>
      <p:sp>
        <p:nvSpPr>
          <p:cNvPr id="347" name="Google Shape;347;p62"/>
          <p:cNvSpPr/>
          <p:nvPr/>
        </p:nvSpPr>
        <p:spPr>
          <a:xfrm>
            <a:off x="3819692" y="3056113"/>
            <a:ext cx="437700" cy="458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62"/>
          <p:cNvSpPr/>
          <p:nvPr/>
        </p:nvSpPr>
        <p:spPr>
          <a:xfrm>
            <a:off x="3115075" y="3264775"/>
            <a:ext cx="83400" cy="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62"/>
          <p:cNvSpPr/>
          <p:nvPr/>
        </p:nvSpPr>
        <p:spPr>
          <a:xfrm>
            <a:off x="3267475" y="3264775"/>
            <a:ext cx="83400" cy="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2"/>
          <p:cNvSpPr/>
          <p:nvPr/>
        </p:nvSpPr>
        <p:spPr>
          <a:xfrm>
            <a:off x="3419875" y="3264775"/>
            <a:ext cx="83400" cy="83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62"/>
          <p:cNvSpPr/>
          <p:nvPr/>
        </p:nvSpPr>
        <p:spPr>
          <a:xfrm>
            <a:off x="1205477" y="1727275"/>
            <a:ext cx="1038900" cy="50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maj (W,b)</a:t>
            </a:r>
            <a:endParaRPr/>
          </a:p>
        </p:txBody>
      </p:sp>
      <p:sp>
        <p:nvSpPr>
          <p:cNvPr id="352" name="Google Shape;352;p62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3" name="Google Shape;353;p62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/>
          <p:nvPr/>
        </p:nvSpPr>
        <p:spPr>
          <a:xfrm>
            <a:off x="728850" y="1501700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Dérivée</a:t>
            </a:r>
            <a:endParaRPr b="1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b="1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Fonction </a:t>
            </a:r>
            <a:r>
              <a:rPr lang="fr" i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continue </a:t>
            </a: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et </a:t>
            </a:r>
            <a:r>
              <a:rPr lang="fr" i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régulière </a:t>
            </a: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f(x) (</a:t>
            </a:r>
            <a:r>
              <a:rPr lang="fr">
                <a:solidFill>
                  <a:srgbClr val="0C66A2"/>
                </a:solidFill>
                <a:latin typeface="Montserrat"/>
                <a:ea typeface="Montserrat"/>
                <a:cs typeface="Montserrat"/>
                <a:sym typeface="Montserrat"/>
              </a:rPr>
              <a:t>courbe bleue</a:t>
            </a: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Qui donne pour un nombre réel c, un autre nombre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réel y: f(c) = y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Continue ⇒ f(c + Δx) = y + Δy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Régulière ⇒ on peut approximer f comme une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courbe linéaire (</a:t>
            </a:r>
            <a:r>
              <a:rPr lang="fr">
                <a:solidFill>
                  <a:srgbClr val="FFC73E"/>
                </a:solidFill>
                <a:latin typeface="Montserrat"/>
                <a:ea typeface="Montserrat"/>
                <a:cs typeface="Montserrat"/>
                <a:sym typeface="Montserrat"/>
              </a:rPr>
              <a:t>courbe orange</a:t>
            </a: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): f(c + Δx) = y + a * Δy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Où a = Δy / Δx = dérivée de f en c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9625" y="1501700"/>
            <a:ext cx="34290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3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UN PEU DE MATHS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1" name="Google Shape;361;p63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/>
        </p:nvSpPr>
        <p:spPr>
          <a:xfrm>
            <a:off x="728850" y="1463675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Gradient = dérivée d’une opération sur tenseur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Soit: vecteur x - matrice W - cible y - loss function loss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fr" sz="1200" i="1" baseline="-25000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pred </a:t>
            </a:r>
            <a:r>
              <a:rPr lang="fr" sz="1200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= dot(W, x)		loss_value = loss(y</a:t>
            </a:r>
            <a:r>
              <a:rPr lang="fr" sz="1200" i="1" baseline="-25000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pred</a:t>
            </a:r>
            <a:r>
              <a:rPr lang="fr" sz="1200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, y) = loss (f(W,x), y)</a:t>
            </a:r>
            <a:endParaRPr sz="1200" i="1" dirty="0">
              <a:solidFill>
                <a:srgbClr val="384850"/>
              </a:solidFill>
              <a:highlight>
                <a:srgbClr val="EFEF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Comme x et y sont fixes, seul W influe sur y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pred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          </a:t>
            </a:r>
            <a:r>
              <a:rPr lang="fr" sz="1200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loss_value = loss(W)</a:t>
            </a:r>
            <a:endParaRPr sz="1200" i="1" dirty="0">
              <a:solidFill>
                <a:srgbClr val="384850"/>
              </a:solidFill>
              <a:highlight>
                <a:srgbClr val="EFEF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Si la valeur actuelle de W est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 alors la dérivée de f au point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est le tenseur: </a:t>
            </a:r>
            <a:endParaRPr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gradient(f)(W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fr" i="1" dirty="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dirty="0">
              <a:solidFill>
                <a:srgbClr val="384850"/>
              </a:solidFill>
              <a:highlight>
                <a:srgbClr val="EFEF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Ce tenseur a la même dimension que W. Ainsi, chacun de ses éléments indique l’intensité et le sens du changement de la loss_value lorsque l’on modifie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baseline="-25000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64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UN PEU DE MATHS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64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/>
        </p:nvSpPr>
        <p:spPr>
          <a:xfrm>
            <a:off x="728850" y="1685750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Entraînement = MAJ des poids W</a:t>
            </a:r>
            <a:endParaRPr b="1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Grâce au gradient, nous pouvons mettre à jour W: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r>
              <a:rPr lang="fr" i="1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fr" i="1" baseline="-2500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maj</a:t>
            </a:r>
            <a:r>
              <a:rPr lang="fr" i="1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 = W</a:t>
            </a:r>
            <a:r>
              <a:rPr lang="fr" i="1" baseline="-2500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fr" i="1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 - step * gradient(f)(W</a:t>
            </a:r>
            <a:r>
              <a:rPr lang="fr" i="1" baseline="-25000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fr" i="1">
                <a:solidFill>
                  <a:srgbClr val="384850"/>
                </a:solidFill>
                <a:highlight>
                  <a:srgbClr val="EFEFEF"/>
                </a:highlight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384850"/>
              </a:solidFill>
              <a:highlight>
                <a:srgbClr val="EFEFE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Step doit être bien choisi: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Trop grand ⇒ impossible de converger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Trop petit ⇒ minimum local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775" y="1126525"/>
            <a:ext cx="2824250" cy="17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125" y="2961800"/>
            <a:ext cx="3855549" cy="21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5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GRADIENT DESCENT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65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6"/>
          <p:cNvSpPr txBox="1"/>
          <p:nvPr/>
        </p:nvSpPr>
        <p:spPr>
          <a:xfrm>
            <a:off x="728850" y="1685750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Problème de minimum local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Momentum</a:t>
            </a: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fr" i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Optimizers</a:t>
            </a:r>
            <a:endParaRPr i="1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813" y="1692200"/>
            <a:ext cx="3876675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6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GRADIENT DESCENT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66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Mini-batch stochastic gradient descent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Prendre un lot d’échantillons X et leur label Y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2.    Récupérer y’ (forward prop)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3.    Calculer le </a:t>
            </a:r>
            <a:r>
              <a:rPr lang="fr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loss score</a:t>
            </a:r>
            <a:endParaRPr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4.    Calculer le gradient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5.    Mettre à jour les paramètres W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GRADIENT DESCENT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AC6BFD3-58E7-4D9D-8E9A-916F1706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02" y="642534"/>
            <a:ext cx="2924285" cy="38584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D86456-FB61-487D-A6EA-68817A6C8ECD}"/>
              </a:ext>
            </a:extLst>
          </p:cNvPr>
          <p:cNvSpPr/>
          <p:nvPr/>
        </p:nvSpPr>
        <p:spPr>
          <a:xfrm>
            <a:off x="8234121" y="2416512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863243-7575-4EBD-8934-9C08878BFD8D}"/>
              </a:ext>
            </a:extLst>
          </p:cNvPr>
          <p:cNvSpPr/>
          <p:nvPr/>
        </p:nvSpPr>
        <p:spPr>
          <a:xfrm>
            <a:off x="7219844" y="787641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0DCADE-55E8-4E51-9979-800B48004085}"/>
              </a:ext>
            </a:extLst>
          </p:cNvPr>
          <p:cNvSpPr/>
          <p:nvPr/>
        </p:nvSpPr>
        <p:spPr>
          <a:xfrm>
            <a:off x="7267404" y="2448638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fr-F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99022-8EF5-4E9C-AC65-828709BB4781}"/>
              </a:ext>
            </a:extLst>
          </p:cNvPr>
          <p:cNvSpPr/>
          <p:nvPr/>
        </p:nvSpPr>
        <p:spPr>
          <a:xfrm>
            <a:off x="7724604" y="3756549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43FA8-8F15-4D20-BF96-E21CBB19E5B4}"/>
              </a:ext>
            </a:extLst>
          </p:cNvPr>
          <p:cNvSpPr/>
          <p:nvPr/>
        </p:nvSpPr>
        <p:spPr>
          <a:xfrm>
            <a:off x="6225625" y="2962704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fr-FR" sz="1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9143EC-3E6D-4FB8-BD77-4176858F5346}"/>
              </a:ext>
            </a:extLst>
          </p:cNvPr>
          <p:cNvSpPr/>
          <p:nvPr/>
        </p:nvSpPr>
        <p:spPr>
          <a:xfrm>
            <a:off x="6060490" y="2293401"/>
            <a:ext cx="181029" cy="2462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/>
        </p:nvSpPr>
        <p:spPr>
          <a:xfrm>
            <a:off x="728850" y="1685750"/>
            <a:ext cx="768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13" y="1108750"/>
            <a:ext cx="3687574" cy="35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50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INTELLIGENCE ARTIFICIELLE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50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/>
        </p:nvSpPr>
        <p:spPr>
          <a:xfrm>
            <a:off x="728850" y="1437025"/>
            <a:ext cx="7341000" cy="29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Chaîner les dérivées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En réalité, un </a:t>
            </a:r>
            <a:r>
              <a:rPr lang="fr-BE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N a plus d’une couche, alors comment peut-on calculer la dérivée des n-1 premières couches?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Soit un réseau de 3 couches (3 opérations a, b et c et 3 matrices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W</a:t>
            </a:r>
            <a:r>
              <a:rPr lang="fr" baseline="-250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):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f(W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, 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, 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) = a(W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, b(W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, c(W</a:t>
            </a:r>
            <a:r>
              <a:rPr lang="fr" i="1" baseline="-25000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)))</a:t>
            </a:r>
            <a:endParaRPr i="1" dirty="0">
              <a:solidFill>
                <a:srgbClr val="384850"/>
              </a:solidFill>
              <a:highlight>
                <a:srgbClr val="F3F3F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highlight>
                <a:srgbClr val="F3F3F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Une chaîne de fonctions peut-être dérivée selon la règle: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fr" i="1" dirty="0">
                <a:solidFill>
                  <a:srgbClr val="384850"/>
                </a:solidFill>
                <a:highlight>
                  <a:srgbClr val="F3F3F3"/>
                </a:highlight>
                <a:latin typeface="Montserrat"/>
                <a:ea typeface="Montserrat"/>
                <a:cs typeface="Montserrat"/>
                <a:sym typeface="Montserrat"/>
              </a:rPr>
              <a:t>(f(g(x)))’ = f’(g(x)) * g’(x)</a:t>
            </a:r>
            <a:endParaRPr i="1" dirty="0">
              <a:solidFill>
                <a:srgbClr val="384850"/>
              </a:solidFill>
              <a:highlight>
                <a:srgbClr val="F3F3F3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C’est cette règle qui est utilisée pour calculer le gradient de chaque couche.</a:t>
            </a: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68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BACKWARD PROPAGATION - GRADIENT DESCENT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68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/>
        </p:nvSpPr>
        <p:spPr>
          <a:xfrm>
            <a:off x="728850" y="1685750"/>
            <a:ext cx="73410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Keras 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via </a:t>
            </a: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TensorFlow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Google Colab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IMPLEMENTATION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69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/>
        </p:nvSpPr>
        <p:spPr>
          <a:xfrm>
            <a:off x="728850" y="1685750"/>
            <a:ext cx="73410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487" y="1182150"/>
            <a:ext cx="3895725" cy="29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0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LET’S DIVE INTO THE CODE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1" name="Google Shape;421;p70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Problème des « Dense </a:t>
            </a: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layers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 »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Input / output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Patterns généraux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6CC008-A90C-48ED-845C-868B1B589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373" y="1210225"/>
            <a:ext cx="4985053" cy="272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1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Ce que l’on aimerait: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Image en input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Patterns locaux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1D9708-9C5B-4EFA-BF2E-0A3D46AC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962" y="1228512"/>
            <a:ext cx="4899284" cy="2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14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Convolution </a:t>
            </a: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operation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Scanner l’image en petite partie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Effet de bord,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strides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ED26D6F-2E1E-48F7-B725-886CD713E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90" y="1576218"/>
            <a:ext cx="4263219" cy="19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82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Convolution </a:t>
            </a: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operation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Scanner l’image en petite partie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Effet de bord,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strides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57BBE1-4859-456C-B218-5EC342F87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91" y="838250"/>
            <a:ext cx="2810159" cy="374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Réduction de la taille de l’image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Max-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Average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, …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B56EE6-A034-45B4-91A8-09C08D68A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28750"/>
            <a:ext cx="39052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Pourquoi du </a:t>
            </a: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BE"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BE" sz="11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Apprentissage plus rapide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fr-BE" sz="1100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BE" sz="1100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Extraction des </a:t>
            </a:r>
            <a:r>
              <a:rPr lang="fr-BE" sz="1100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lang="fr-BE" sz="1100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4B57A6E-E03C-4D2A-BB0D-6744190A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329" y="1037953"/>
            <a:ext cx="4800821" cy="30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34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7"/>
          <p:cNvSpPr txBox="1"/>
          <p:nvPr/>
        </p:nvSpPr>
        <p:spPr>
          <a:xfrm>
            <a:off x="728850" y="1685750"/>
            <a:ext cx="7341000" cy="142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BE" b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ConvNet</a:t>
            </a:r>
            <a:r>
              <a:rPr lang="fr-BE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 err="1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 extraction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Arial" panose="020B0604020202020204" pitchFamily="34" charset="0"/>
              <a:buChar char="•"/>
            </a:pPr>
            <a:r>
              <a:rPr lang="fr-BE" i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Classifier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lang="fr-BE" i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84850"/>
              </a:buClr>
              <a:buSzPts val="1400"/>
              <a:buFont typeface="Montserrat"/>
              <a:buAutoNum type="arabicPeriod"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67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B5718E-3964-4325-92AC-12232C02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380" y="1560915"/>
            <a:ext cx="5683410" cy="20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27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1"/>
          <p:cNvSpPr txBox="1"/>
          <p:nvPr/>
        </p:nvSpPr>
        <p:spPr>
          <a:xfrm>
            <a:off x="728850" y="1685750"/>
            <a:ext cx="768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00B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1"/>
          <p:cNvSpPr/>
          <p:nvPr/>
        </p:nvSpPr>
        <p:spPr>
          <a:xfrm>
            <a:off x="5435426" y="222925"/>
            <a:ext cx="2544900" cy="109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i="1">
                <a:solidFill>
                  <a:srgbClr val="F00B51"/>
                </a:solidFill>
                <a:latin typeface="Montserrat"/>
                <a:ea typeface="Montserrat"/>
                <a:cs typeface="Montserrat"/>
                <a:sym typeface="Montserrat"/>
              </a:rPr>
              <a:t>Algorithm with the ability to learn without being explicitly programmed.</a:t>
            </a:r>
            <a:endParaRPr b="1" i="1">
              <a:solidFill>
                <a:srgbClr val="F00B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1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51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700" y="1533350"/>
            <a:ext cx="4258601" cy="15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514" y="3374400"/>
            <a:ext cx="4618974" cy="14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63" y="3502717"/>
            <a:ext cx="2026859" cy="9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677" y="3458291"/>
            <a:ext cx="938263" cy="93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812" y="1479820"/>
            <a:ext cx="1239497" cy="105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548" y="1453975"/>
            <a:ext cx="1114280" cy="111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820" y="3175361"/>
            <a:ext cx="1239479" cy="126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1056" y="1541676"/>
            <a:ext cx="1155510" cy="935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71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SUIVEZ-NOUS !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71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71"/>
          <p:cNvSpPr txBox="1"/>
          <p:nvPr/>
        </p:nvSpPr>
        <p:spPr>
          <a:xfrm>
            <a:off x="1131688" y="2647275"/>
            <a:ext cx="1830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@SFEIR Luxembourg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71"/>
          <p:cNvSpPr txBox="1"/>
          <p:nvPr/>
        </p:nvSpPr>
        <p:spPr>
          <a:xfrm>
            <a:off x="4014900" y="2647275"/>
            <a:ext cx="111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@SFEIRLux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71"/>
          <p:cNvSpPr txBox="1"/>
          <p:nvPr/>
        </p:nvSpPr>
        <p:spPr>
          <a:xfrm>
            <a:off x="6648550" y="2647275"/>
            <a:ext cx="10500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@sfeircode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71"/>
          <p:cNvSpPr txBox="1"/>
          <p:nvPr/>
        </p:nvSpPr>
        <p:spPr>
          <a:xfrm>
            <a:off x="1177300" y="4346775"/>
            <a:ext cx="17388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SFEIR Luxembourg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71"/>
          <p:cNvSpPr txBox="1"/>
          <p:nvPr/>
        </p:nvSpPr>
        <p:spPr>
          <a:xfrm>
            <a:off x="3929850" y="4437925"/>
            <a:ext cx="12843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@CodeShake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71"/>
          <p:cNvSpPr txBox="1"/>
          <p:nvPr/>
        </p:nvSpPr>
        <p:spPr>
          <a:xfrm>
            <a:off x="6776363" y="4437925"/>
            <a:ext cx="7944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@SFEIR</a:t>
            </a:r>
            <a:endParaRPr sz="120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/>
        </p:nvSpPr>
        <p:spPr>
          <a:xfrm>
            <a:off x="190500" y="300050"/>
            <a:ext cx="6436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BE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TROUVEZ LE CODE ICI</a:t>
            </a:r>
            <a:r>
              <a:rPr lang="fr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!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71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3E56136-1854-4A81-B363-DF5F4E22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61925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3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E079188-72E0-4FC1-90DD-E6D153EAF50F}"/>
              </a:ext>
            </a:extLst>
          </p:cNvPr>
          <p:cNvGrpSpPr/>
          <p:nvPr/>
        </p:nvGrpSpPr>
        <p:grpSpPr>
          <a:xfrm>
            <a:off x="2999189" y="710900"/>
            <a:ext cx="3610052" cy="3804476"/>
            <a:chOff x="1038461" y="715449"/>
            <a:chExt cx="3610052" cy="3804476"/>
          </a:xfrm>
        </p:grpSpPr>
        <p:sp>
          <p:nvSpPr>
            <p:cNvPr id="444" name="Google Shape;444;p72"/>
            <p:cNvSpPr/>
            <p:nvPr/>
          </p:nvSpPr>
          <p:spPr>
            <a:xfrm rot="-232355">
              <a:off x="2466884" y="3208318"/>
              <a:ext cx="977231" cy="356949"/>
            </a:xfrm>
            <a:prstGeom prst="rect">
              <a:avLst/>
            </a:prstGeom>
            <a:gradFill>
              <a:gsLst>
                <a:gs pos="0">
                  <a:srgbClr val="EE0F50"/>
                </a:gs>
                <a:gs pos="69000">
                  <a:srgbClr val="F45670"/>
                </a:gs>
                <a:gs pos="100000">
                  <a:srgbClr val="FA8B88"/>
                </a:gs>
              </a:gsLst>
              <a:lin ang="21599363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2"/>
            <p:cNvSpPr txBox="1"/>
            <p:nvPr/>
          </p:nvSpPr>
          <p:spPr>
            <a:xfrm>
              <a:off x="1038461" y="3140780"/>
              <a:ext cx="28491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Quentin </a:t>
              </a:r>
              <a:r>
                <a:rPr lang="fr" sz="18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LUGTEN</a:t>
              </a:r>
              <a:endParaRPr sz="1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46" name="Google Shape;446;p72"/>
            <p:cNvSpPr txBox="1"/>
            <p:nvPr/>
          </p:nvSpPr>
          <p:spPr>
            <a:xfrm>
              <a:off x="1767013" y="3724625"/>
              <a:ext cx="2881500" cy="79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>
                  <a:solidFill>
                    <a:schemeClr val="lt1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lugten.q@sfeir.com</a:t>
              </a:r>
              <a:endPara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pic>
          <p:nvPicPr>
            <p:cNvPr id="447" name="Google Shape;447;p72"/>
            <p:cNvPicPr preferRelativeResize="0"/>
            <p:nvPr/>
          </p:nvPicPr>
          <p:blipFill rotWithShape="1">
            <a:blip r:embed="rId3">
              <a:alphaModFix/>
            </a:blip>
            <a:srcRect l="8325" t="8883" r="8334" b="28160"/>
            <a:stretch/>
          </p:blipFill>
          <p:spPr>
            <a:xfrm>
              <a:off x="1402663" y="715449"/>
              <a:ext cx="2120700" cy="2136000"/>
            </a:xfrm>
            <a:prstGeom prst="ellipse">
              <a:avLst/>
            </a:prstGeom>
            <a:noFill/>
            <a:ln w="38100" cap="flat" cmpd="sng">
              <a:solidFill>
                <a:srgbClr val="DD335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448" name="Google Shape;448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2650" y="3854826"/>
              <a:ext cx="238175" cy="1521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2"/>
          <p:cNvSpPr txBox="1"/>
          <p:nvPr/>
        </p:nvSpPr>
        <p:spPr>
          <a:xfrm>
            <a:off x="728850" y="1685750"/>
            <a:ext cx="768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1557025"/>
            <a:ext cx="6076950" cy="341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2"/>
          <p:cNvSpPr/>
          <p:nvPr/>
        </p:nvSpPr>
        <p:spPr>
          <a:xfrm>
            <a:off x="5435425" y="222925"/>
            <a:ext cx="2759400" cy="118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i="1">
                <a:solidFill>
                  <a:srgbClr val="F00B51"/>
                </a:solidFill>
                <a:latin typeface="Montserrat"/>
                <a:ea typeface="Montserrat"/>
                <a:cs typeface="Montserrat"/>
                <a:sym typeface="Montserrat"/>
              </a:rPr>
              <a:t>Subset of ML in which artificial neural networks adapt and learn from vast amounts of data.</a:t>
            </a:r>
            <a:endParaRPr b="1" i="1">
              <a:solidFill>
                <a:srgbClr val="F00B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52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52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4"/>
          <p:cNvSpPr txBox="1"/>
          <p:nvPr/>
        </p:nvSpPr>
        <p:spPr>
          <a:xfrm>
            <a:off x="728850" y="1685750"/>
            <a:ext cx="768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75" y="1618225"/>
            <a:ext cx="7190850" cy="25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4"/>
          <p:cNvSpPr txBox="1"/>
          <p:nvPr/>
        </p:nvSpPr>
        <p:spPr>
          <a:xfrm>
            <a:off x="1626450" y="4212100"/>
            <a:ext cx="4449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0D</a:t>
            </a:r>
            <a:endParaRPr/>
          </a:p>
        </p:txBody>
      </p:sp>
      <p:sp>
        <p:nvSpPr>
          <p:cNvPr id="260" name="Google Shape;260;p54"/>
          <p:cNvSpPr txBox="1"/>
          <p:nvPr/>
        </p:nvSpPr>
        <p:spPr>
          <a:xfrm>
            <a:off x="3106450" y="4212100"/>
            <a:ext cx="4449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1D</a:t>
            </a:r>
            <a:endParaRPr/>
          </a:p>
        </p:txBody>
      </p:sp>
      <p:sp>
        <p:nvSpPr>
          <p:cNvPr id="261" name="Google Shape;261;p54"/>
          <p:cNvSpPr txBox="1"/>
          <p:nvPr/>
        </p:nvSpPr>
        <p:spPr>
          <a:xfrm>
            <a:off x="4586450" y="4212100"/>
            <a:ext cx="4449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2D</a:t>
            </a:r>
            <a:endParaRPr/>
          </a:p>
        </p:txBody>
      </p:sp>
      <p:sp>
        <p:nvSpPr>
          <p:cNvPr id="262" name="Google Shape;262;p54"/>
          <p:cNvSpPr txBox="1"/>
          <p:nvPr/>
        </p:nvSpPr>
        <p:spPr>
          <a:xfrm>
            <a:off x="6691975" y="4212100"/>
            <a:ext cx="5505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3+D</a:t>
            </a:r>
            <a:endParaRPr/>
          </a:p>
        </p:txBody>
      </p:sp>
      <p:sp>
        <p:nvSpPr>
          <p:cNvPr id="263" name="Google Shape;263;p54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TENSEURS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54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5"/>
          <p:cNvSpPr txBox="1"/>
          <p:nvPr/>
        </p:nvSpPr>
        <p:spPr>
          <a:xfrm>
            <a:off x="728850" y="1685750"/>
            <a:ext cx="76863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75" y="1618225"/>
            <a:ext cx="7190850" cy="25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5"/>
          <p:cNvSpPr txBox="1"/>
          <p:nvPr/>
        </p:nvSpPr>
        <p:spPr>
          <a:xfrm>
            <a:off x="1626450" y="4212100"/>
            <a:ext cx="4449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()</a:t>
            </a:r>
            <a:endParaRPr/>
          </a:p>
        </p:txBody>
      </p:sp>
      <p:sp>
        <p:nvSpPr>
          <p:cNvPr id="272" name="Google Shape;272;p55"/>
          <p:cNvSpPr txBox="1"/>
          <p:nvPr/>
        </p:nvSpPr>
        <p:spPr>
          <a:xfrm>
            <a:off x="3036950" y="4212100"/>
            <a:ext cx="4695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(2,)</a:t>
            </a:r>
            <a:endParaRPr/>
          </a:p>
        </p:txBody>
      </p:sp>
      <p:sp>
        <p:nvSpPr>
          <p:cNvPr id="273" name="Google Shape;273;p55"/>
          <p:cNvSpPr txBox="1"/>
          <p:nvPr/>
        </p:nvSpPr>
        <p:spPr>
          <a:xfrm>
            <a:off x="4523875" y="4212100"/>
            <a:ext cx="5571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(2,2)</a:t>
            </a:r>
            <a:endParaRPr/>
          </a:p>
        </p:txBody>
      </p:sp>
      <p:sp>
        <p:nvSpPr>
          <p:cNvPr id="274" name="Google Shape;274;p55"/>
          <p:cNvSpPr txBox="1"/>
          <p:nvPr/>
        </p:nvSpPr>
        <p:spPr>
          <a:xfrm>
            <a:off x="6566875" y="4212100"/>
            <a:ext cx="8217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(4, 1, 2)</a:t>
            </a:r>
            <a:endParaRPr/>
          </a:p>
        </p:txBody>
      </p:sp>
      <p:sp>
        <p:nvSpPr>
          <p:cNvPr id="275" name="Google Shape;275;p55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TENSEURS - DIMENSION (SHAPE)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55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76" y="1229800"/>
            <a:ext cx="5817426" cy="34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3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RÉSEAU DE NEURONES</a:t>
            </a:r>
            <a:endParaRPr sz="18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53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400" y="1616225"/>
            <a:ext cx="4081200" cy="25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/>
          <p:nvPr/>
        </p:nvSpPr>
        <p:spPr>
          <a:xfrm>
            <a:off x="715925" y="2682950"/>
            <a:ext cx="1244100" cy="423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Input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</a:t>
            </a:r>
            <a:endParaRPr/>
          </a:p>
        </p:txBody>
      </p:sp>
      <p:sp>
        <p:nvSpPr>
          <p:cNvPr id="283" name="Google Shape;283;p56"/>
          <p:cNvSpPr/>
          <p:nvPr/>
        </p:nvSpPr>
        <p:spPr>
          <a:xfrm>
            <a:off x="7110050" y="2682950"/>
            <a:ext cx="1244100" cy="423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Y’</a:t>
            </a:r>
            <a:endParaRPr/>
          </a:p>
        </p:txBody>
      </p:sp>
      <p:sp>
        <p:nvSpPr>
          <p:cNvPr id="286" name="Google Shape;286;p56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RÉSEAU DE NEURONES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56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/>
          <p:nvPr/>
        </p:nvSpPr>
        <p:spPr>
          <a:xfrm>
            <a:off x="728850" y="1685750"/>
            <a:ext cx="41019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8"/>
          <p:cNvSpPr txBox="1"/>
          <p:nvPr/>
        </p:nvSpPr>
        <p:spPr>
          <a:xfrm>
            <a:off x="190500" y="300050"/>
            <a:ext cx="3979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FORWARD PROPAGATION</a:t>
            </a:r>
            <a:endParaRPr sz="1800"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58"/>
          <p:cNvSpPr/>
          <p:nvPr/>
        </p:nvSpPr>
        <p:spPr>
          <a:xfrm>
            <a:off x="281000" y="838250"/>
            <a:ext cx="3105300" cy="61800"/>
          </a:xfrm>
          <a:prstGeom prst="roundRect">
            <a:avLst>
              <a:gd name="adj" fmla="val 16667"/>
            </a:avLst>
          </a:prstGeom>
          <a:solidFill>
            <a:srgbClr val="F00B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FE5D1D-F8AA-4080-93CD-DA93005CB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50" y="550100"/>
            <a:ext cx="2538672" cy="3974782"/>
          </a:xfrm>
          <a:prstGeom prst="rect">
            <a:avLst/>
          </a:prstGeom>
        </p:spPr>
      </p:pic>
      <p:sp>
        <p:nvSpPr>
          <p:cNvPr id="7" name="Google Shape;304;p58">
            <a:extLst>
              <a:ext uri="{FF2B5EF4-FFF2-40B4-BE49-F238E27FC236}">
                <a16:creationId xmlns:a16="http://schemas.microsoft.com/office/drawing/2014/main" id="{081958FD-ED46-42C7-B60B-B57ABC6AA3F3}"/>
              </a:ext>
            </a:extLst>
          </p:cNvPr>
          <p:cNvSpPr txBox="1"/>
          <p:nvPr/>
        </p:nvSpPr>
        <p:spPr>
          <a:xfrm>
            <a:off x="881250" y="1838150"/>
            <a:ext cx="4101900" cy="24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dirty="0">
                <a:solidFill>
                  <a:srgbClr val="384850"/>
                </a:solidFill>
                <a:latin typeface="Montserrat"/>
                <a:ea typeface="Montserrat"/>
                <a:cs typeface="Montserrat"/>
                <a:sym typeface="Montserrat"/>
              </a:rPr>
              <a:t>Calcul de la prédiction Y’</a:t>
            </a:r>
            <a:endParaRPr b="1" dirty="0">
              <a:solidFill>
                <a:srgbClr val="3848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FEIR - TEMPLATE">
  <a:themeElements>
    <a:clrScheme name="Modern Writer">
      <a:dk1>
        <a:srgbClr val="ED1654"/>
      </a:dk1>
      <a:lt1>
        <a:srgbClr val="FFFFFF"/>
      </a:lt1>
      <a:dk2>
        <a:srgbClr val="000000"/>
      </a:dk2>
      <a:lt2>
        <a:srgbClr val="4C4B5D"/>
      </a:lt2>
      <a:accent1>
        <a:srgbClr val="249CE5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1059</Words>
  <Application>Microsoft Office PowerPoint</Application>
  <PresentationFormat>Affichage à l'écran (16:9)</PresentationFormat>
  <Paragraphs>291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Poppins</vt:lpstr>
      <vt:lpstr>Montserrat</vt:lpstr>
      <vt:lpstr>Oswald</vt:lpstr>
      <vt:lpstr>Arial</vt:lpstr>
      <vt:lpstr>Source Code Pro</vt:lpstr>
      <vt:lpstr>Poppins SemiBold</vt:lpstr>
      <vt:lpstr>Simple Light</vt:lpstr>
      <vt:lpstr>SFEIR - TEMPLATE</vt:lpstr>
      <vt:lpstr>Intelligence Artificielle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Artificielle </dc:title>
  <cp:lastModifiedBy>Quentin Lutgen</cp:lastModifiedBy>
  <cp:revision>24</cp:revision>
  <dcterms:modified xsi:type="dcterms:W3CDTF">2020-03-04T20:04:17Z</dcterms:modified>
</cp:coreProperties>
</file>